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3" r:id="rId2"/>
    <p:sldId id="265" r:id="rId3"/>
    <p:sldId id="260" r:id="rId4"/>
    <p:sldId id="264" r:id="rId5"/>
    <p:sldId id="262" r:id="rId6"/>
    <p:sldId id="259" r:id="rId7"/>
  </p:sldIdLst>
  <p:sldSz cx="11677650" cy="8458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81C"/>
    <a:srgbClr val="81320D"/>
    <a:srgbClr val="419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94"/>
  </p:normalViewPr>
  <p:slideViewPr>
    <p:cSldViewPr snapToGrid="0">
      <p:cViewPr>
        <p:scale>
          <a:sx n="74" d="100"/>
          <a:sy n="74" d="100"/>
        </p:scale>
        <p:origin x="259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3CC37-F5E6-0C48-8108-F5D693E2A74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98575" y="1143000"/>
            <a:ext cx="4260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7B95-6F30-8541-8987-C186DBC2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Lulu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E818-BC2C-3FCC-DF09-5FDAAA4B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F336B-4325-A077-5687-341FB4D0A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4B350-1094-2B5C-3A10-504D7EA1A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Lulu Version (</a:t>
            </a:r>
            <a:r>
              <a:rPr lang="en-US" dirty="0" err="1"/>
              <a:t>zh-tw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6CA1-449A-4413-06B8-52982B6BF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2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Kindle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4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824" y="1384248"/>
            <a:ext cx="9926003" cy="2944707"/>
          </a:xfrm>
        </p:spPr>
        <p:txBody>
          <a:bodyPr anchor="b"/>
          <a:lstStyle>
            <a:lvl1pPr algn="ctr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706" y="4442514"/>
            <a:ext cx="8758238" cy="2042106"/>
          </a:xfrm>
        </p:spPr>
        <p:txBody>
          <a:bodyPr/>
          <a:lstStyle>
            <a:lvl1pPr marL="0" indent="0" algn="ctr">
              <a:buNone/>
              <a:defRPr sz="2960"/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8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56819" y="450321"/>
            <a:ext cx="2517993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839" y="450321"/>
            <a:ext cx="7408009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6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9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757" y="2108679"/>
            <a:ext cx="10071973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757" y="5660339"/>
            <a:ext cx="10071973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>
                    <a:tint val="82000"/>
                  </a:schemeClr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82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82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839" y="2251604"/>
            <a:ext cx="4963001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1810" y="2251604"/>
            <a:ext cx="4963001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0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60" y="450323"/>
            <a:ext cx="10071973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60" y="2073434"/>
            <a:ext cx="4940193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4360" y="3089593"/>
            <a:ext cx="4940193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11811" y="2073434"/>
            <a:ext cx="4964522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11811" y="3089593"/>
            <a:ext cx="4964522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7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0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4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59" y="563880"/>
            <a:ext cx="3766346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4522" y="1217826"/>
            <a:ext cx="5911810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359" y="2537460"/>
            <a:ext cx="3766346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3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59" y="563880"/>
            <a:ext cx="3766346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64522" y="1217826"/>
            <a:ext cx="5911810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359" y="2537460"/>
            <a:ext cx="3766346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6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839" y="450323"/>
            <a:ext cx="10071973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839" y="2251604"/>
            <a:ext cx="10071973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839" y="7839500"/>
            <a:ext cx="262747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22" y="7839500"/>
            <a:ext cx="3941207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40" y="7839500"/>
            <a:ext cx="262747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1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+mn-lt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+mn-lt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+mn-lt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4A8D0-A9CB-9549-5FE6-3BC5CD1D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6428" y="1961607"/>
            <a:ext cx="4583875" cy="5977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7EA3C-D034-11D9-6866-2DE2FCBAC012}"/>
              </a:ext>
            </a:extLst>
          </p:cNvPr>
          <p:cNvSpPr txBox="1"/>
          <p:nvPr/>
        </p:nvSpPr>
        <p:spPr>
          <a:xfrm>
            <a:off x="6514051" y="916998"/>
            <a:ext cx="484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tima" panose="02000503060000020004" pitchFamily="2" charset="0"/>
              </a:rPr>
              <a:t>Global Business 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5E2B3-9B37-A51D-D570-BCEBD7A53D05}"/>
              </a:ext>
            </a:extLst>
          </p:cNvPr>
          <p:cNvSpPr txBox="1"/>
          <p:nvPr/>
        </p:nvSpPr>
        <p:spPr>
          <a:xfrm>
            <a:off x="6819672" y="6712625"/>
            <a:ext cx="4430060" cy="96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9" b="1" dirty="0">
                <a:solidFill>
                  <a:schemeClr val="bg1"/>
                </a:solidFill>
                <a:latin typeface="Optima" panose="02000503060000020004" pitchFamily="2" charset="0"/>
              </a:rPr>
              <a:t>Engineering the Next Era of Digital Trade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502D8-9E83-2417-6FEE-847FFEF4ACE8}"/>
              </a:ext>
            </a:extLst>
          </p:cNvPr>
          <p:cNvGrpSpPr/>
          <p:nvPr/>
        </p:nvGrpSpPr>
        <p:grpSpPr>
          <a:xfrm>
            <a:off x="672286" y="651700"/>
            <a:ext cx="4455185" cy="5840737"/>
            <a:chOff x="665431" y="688174"/>
            <a:chExt cx="4409761" cy="57811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0D6D18-498C-CD2C-B6CA-4E52C4F63CE3}"/>
                </a:ext>
              </a:extLst>
            </p:cNvPr>
            <p:cNvSpPr txBox="1"/>
            <p:nvPr/>
          </p:nvSpPr>
          <p:spPr>
            <a:xfrm>
              <a:off x="2269745" y="688174"/>
              <a:ext cx="2805447" cy="13840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1" dirty="0">
                  <a:solidFill>
                    <a:schemeClr val="bg1"/>
                  </a:solidFill>
                  <a:latin typeface="Optima" panose="02000503060000020004" pitchFamily="2" charset="0"/>
                </a:rPr>
                <a:t>Apollo Sun is a serial entrepreneur who has founded many successful businesses in diverse fields, from real estate to health. </a:t>
              </a:r>
            </a:p>
            <a:p>
              <a:endParaRPr lang="en-US" sz="1061" dirty="0">
                <a:solidFill>
                  <a:schemeClr val="bg1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bg1"/>
                  </a:solidFill>
                  <a:latin typeface="Optima" panose="02000503060000020004" pitchFamily="2" charset="0"/>
                </a:rPr>
                <a:t>He and his wife live in Southern California and are active in numerous local philanthropic charities.</a:t>
              </a:r>
            </a:p>
            <a:p>
              <a:endParaRPr lang="en-US" sz="1061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2BE29-1A74-FF8E-3505-D3809693A50E}"/>
                </a:ext>
              </a:extLst>
            </p:cNvPr>
            <p:cNvSpPr txBox="1"/>
            <p:nvPr/>
          </p:nvSpPr>
          <p:spPr>
            <a:xfrm>
              <a:off x="665431" y="2176750"/>
              <a:ext cx="4409761" cy="4292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In an era where centralized platforms dominate commerce, </a:t>
              </a:r>
              <a:r>
                <a:rPr lang="en-US" sz="1061" i="1" dirty="0">
                  <a:solidFill>
                    <a:schemeClr val="tx2"/>
                  </a:solidFill>
                  <a:latin typeface="Optima" panose="02000503060000020004" pitchFamily="2" charset="0"/>
                </a:rPr>
                <a:t>Global Business Chain</a:t>
              </a:r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 describes a pragmatic blueprint for decentralized trade powered by Web3. Drawing from blockchain's core principles, this book explores how entrepreneurs can build self-sustaining ecosystems that eliminate intermediaries, foster trust, and distribute value equitably.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At its heart are six foundational pillars: fair profit-sharing with automated mechanisms; stable token models backed by reserves; scalable growth ladders for merchants from solo operators to strategic networks; high-trust communities that transcend pyramid schemes; genuine shared revenue designs; and high-frequency applications addressing real-world business needs. These integrate into a robust framework where expenditures convert to assets, transactions drive rewards, and participants co-govern via DAOs.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For forward-thinking entrepreneurs, this isn't just theory—it's an opportunity to pioneer models like cross-chain participation and community-driven circulation, potentially scaling globally without traditional gatekeepers. The book highlights edge cases, such as token volatility tradeoffs and governance challenges, while offering implementation details grounded in Ethereum and offline-first tools.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Rooted in practical insights, this guide equips readers to navigate the shift from control to collaboration. Whether biohacking supply chains or innovating in AI-driven markets, </a:t>
              </a:r>
              <a:r>
                <a:rPr lang="en-US" sz="1061" i="1" dirty="0">
                  <a:solidFill>
                    <a:schemeClr val="tx2"/>
                  </a:solidFill>
                  <a:latin typeface="Optima" panose="02000503060000020004" pitchFamily="2" charset="0"/>
                </a:rPr>
                <a:t>Global Business Chain </a:t>
              </a:r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provides concrete strategies for capturing emerging value in a decentralized future.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BDBECD-11BD-CED6-AFDE-AE9B97087F14}"/>
              </a:ext>
            </a:extLst>
          </p:cNvPr>
          <p:cNvSpPr txBox="1"/>
          <p:nvPr/>
        </p:nvSpPr>
        <p:spPr>
          <a:xfrm rot="5400000">
            <a:off x="4475548" y="1874338"/>
            <a:ext cx="2703008" cy="309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4" b="1" dirty="0">
                <a:solidFill>
                  <a:schemeClr val="bg1"/>
                </a:solidFill>
                <a:latin typeface="Optima" panose="02000503060000020004" pitchFamily="2" charset="0"/>
              </a:rPr>
              <a:t>Global Business Chain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33ECC-B188-456F-C914-65D34E16A78F}"/>
              </a:ext>
            </a:extLst>
          </p:cNvPr>
          <p:cNvSpPr txBox="1"/>
          <p:nvPr/>
        </p:nvSpPr>
        <p:spPr>
          <a:xfrm rot="5400000">
            <a:off x="4913551" y="6661633"/>
            <a:ext cx="1926564" cy="31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4" b="1" dirty="0">
                <a:solidFill>
                  <a:schemeClr val="bg1"/>
                </a:solidFill>
                <a:latin typeface="Optima" panose="02000503060000020004" pitchFamily="2" charset="0"/>
              </a:rPr>
              <a:t>Apollo  Sun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D18A58-358E-9B14-A717-FD84E957C6DE}"/>
              </a:ext>
            </a:extLst>
          </p:cNvPr>
          <p:cNvGrpSpPr/>
          <p:nvPr/>
        </p:nvGrpSpPr>
        <p:grpSpPr>
          <a:xfrm>
            <a:off x="672286" y="6635603"/>
            <a:ext cx="1106261" cy="1303877"/>
            <a:chOff x="9865694" y="5859974"/>
            <a:chExt cx="1651395" cy="1946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08DA2E-A16C-A761-F21F-6A0DCBC32BCD}"/>
                </a:ext>
              </a:extLst>
            </p:cNvPr>
            <p:cNvSpPr/>
            <p:nvPr/>
          </p:nvSpPr>
          <p:spPr>
            <a:xfrm>
              <a:off x="9865694" y="5859974"/>
              <a:ext cx="1598906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6165C4-EDE0-2C39-C9C8-5DE5C0464CFC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rimson Text" pitchFamily="2" charset="0"/>
                </a:rPr>
                <a:t>Trusted Expertise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58B4CB-78B5-2232-CB6E-AA1AB0E36120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FE3B842-FAFD-A7A6-EAB1-7556875F1836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07F0BFC-4772-8B9B-E988-495DF1995F97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0109E15-E614-3887-7D91-265C8ABCAD44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B357495-4328-6C3E-184D-0BB72A39AED7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3BE1EB4-3374-4838-0286-F227F349822B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688F61F-5523-5A89-F209-813D196BD44B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309ED45-06BB-A97C-C950-114049598813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57A427-E117-E0CA-DF92-B714561916AB}"/>
                </a:ext>
              </a:extLst>
            </p:cNvPr>
            <p:cNvSpPr txBox="1"/>
            <p:nvPr/>
          </p:nvSpPr>
          <p:spPr>
            <a:xfrm>
              <a:off x="9878601" y="5963192"/>
              <a:ext cx="1598906" cy="45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rimson Text" pitchFamily="2" charset="0"/>
                </a:rPr>
                <a:t>Proofbound</a:t>
              </a:r>
              <a:endParaRPr lang="en-US" sz="1600" dirty="0">
                <a:latin typeface="Crimson Text" pitchFamily="2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886FFF8-8751-BC4E-8B29-F5D016D7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7" y="630909"/>
            <a:ext cx="1447090" cy="14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3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68919-AF5A-E196-536F-A15837AA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EC0BA-23E8-0379-4F53-96E341BF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85" y="570983"/>
            <a:ext cx="4848141" cy="7357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601CA-0EF5-2D84-3C9A-2E42EF3AB173}"/>
              </a:ext>
            </a:extLst>
          </p:cNvPr>
          <p:cNvSpPr txBox="1"/>
          <p:nvPr/>
        </p:nvSpPr>
        <p:spPr>
          <a:xfrm>
            <a:off x="6862841" y="940018"/>
            <a:ext cx="4219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萬國商鏈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273B-523B-0231-B5DD-AA5A52863E69}"/>
              </a:ext>
            </a:extLst>
          </p:cNvPr>
          <p:cNvSpPr txBox="1"/>
          <p:nvPr/>
        </p:nvSpPr>
        <p:spPr>
          <a:xfrm>
            <a:off x="6862841" y="6985308"/>
            <a:ext cx="4430060" cy="52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29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第三次商業革命指南</a:t>
            </a:r>
            <a:endParaRPr lang="en-US" sz="2829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BE9C12-FF26-4D7A-808D-8AB7663BC984}"/>
              </a:ext>
            </a:extLst>
          </p:cNvPr>
          <p:cNvGrpSpPr/>
          <p:nvPr/>
        </p:nvGrpSpPr>
        <p:grpSpPr>
          <a:xfrm>
            <a:off x="672286" y="651700"/>
            <a:ext cx="4645588" cy="5887237"/>
            <a:chOff x="665431" y="688174"/>
            <a:chExt cx="4598223" cy="61038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0FE03-B491-BD25-E16D-0E0C6C9E07AC}"/>
                </a:ext>
              </a:extLst>
            </p:cNvPr>
            <p:cNvSpPr txBox="1"/>
            <p:nvPr/>
          </p:nvSpPr>
          <p:spPr>
            <a:xfrm>
              <a:off x="2269745" y="688174"/>
              <a:ext cx="2805447" cy="9420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Apollo Sun </a:t>
              </a:r>
              <a:r>
                <a:rPr lang="zh-CN" altLang="en-US" sz="106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是一位連續創業者，在從房地產到健康等多個領域創立了許多成功的企業。</a:t>
              </a:r>
            </a:p>
            <a:p>
              <a:endParaRPr lang="zh-CN" altLang="en-US" sz="106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zh-CN" altLang="en-US" sz="106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他和妻子住在南加州，積極參與眾多當地慈善機構。</a:t>
              </a:r>
              <a:endParaRPr lang="en-US" sz="106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2B0587-C7D7-D815-B27D-39D7679C0140}"/>
                </a:ext>
              </a:extLst>
            </p:cNvPr>
            <p:cNvSpPr txBox="1"/>
            <p:nvPr/>
          </p:nvSpPr>
          <p:spPr>
            <a:xfrm>
              <a:off x="665431" y="2176750"/>
              <a:ext cx="4598223" cy="46152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在中心化平臺主導商業的時代，</a:t>
              </a:r>
              <a:r>
                <a:rPr lang="en-US" altLang="zh-CN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鏈上商業崛起：第三次商業革命指南</a:t>
              </a:r>
              <a:r>
                <a:rPr lang="en-US" altLang="zh-CN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描述了由</a:t>
              </a:r>
              <a:r>
                <a:rPr 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Web3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驅動的去中心化貿易的實用藍圖。本書從區塊鏈核心原則出發，探討企業家如何構建自我維持的生態系統，消除中介，培育信任，公平分配價值。</a:t>
              </a:r>
            </a:p>
            <a:p>
              <a:b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其核心是六大基礎支柱：具有自動化機制的公平利潤分享；由儲備支撐的穩定代幣模型；商家從個人營運商到戰略網路的可擴展成長階梯；超越金字塔計劃的高信任社區；真正的共享收入設計；以及解決現實世界商業需求的高頻應用。這些整合成一個強大的框架，其中支出轉化為資產，交易推動獎勵，參與者通過</a:t>
              </a:r>
              <a:r>
                <a:rPr 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DAO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共同治理。</a:t>
              </a:r>
            </a:p>
            <a:p>
              <a:b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對於有遠見的企業家來說，這不僅僅是理論</a:t>
              </a:r>
              <a:r>
                <a:rPr lang="en-US" altLang="zh-CN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——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這是開創跨鏈參與和社區驅動流通等模式的機會，有可能在沒有傳統守護者的情況下實現全球擴展。本書突出了邊緣情況，如代幣波動權衡和治理挑戰，同時提供基於以太坊和離線優先工具的實施細節。</a:t>
              </a:r>
            </a:p>
            <a:p>
              <a:b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植根於實用見解，本指南為讀者提供了從控制到協作轉變的導航能力。無論是生物駭客供應鏈還是</a:t>
              </a:r>
              <a:r>
                <a:rPr 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AI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驅動市場創新，</a:t>
              </a:r>
              <a:r>
                <a:rPr lang="en-US" altLang="zh-CN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鏈上商業崛起</a:t>
              </a:r>
              <a:r>
                <a:rPr lang="en-US" altLang="zh-CN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300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都提供了在去中心化未來中獲取新興價值的具體策略。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8C5491-9B07-5C1B-7B65-CE279F01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828" y="688174"/>
              <a:ext cx="1335693" cy="133235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7AAF13-E8C3-E940-2307-6C98DA9493F5}"/>
              </a:ext>
            </a:extLst>
          </p:cNvPr>
          <p:cNvSpPr txBox="1"/>
          <p:nvPr/>
        </p:nvSpPr>
        <p:spPr>
          <a:xfrm rot="5400000">
            <a:off x="4475548" y="1874338"/>
            <a:ext cx="2703008" cy="309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14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鏈上商業崛起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43609-CA45-7466-0BCC-D64D9A6F745A}"/>
              </a:ext>
            </a:extLst>
          </p:cNvPr>
          <p:cNvSpPr txBox="1"/>
          <p:nvPr/>
        </p:nvSpPr>
        <p:spPr>
          <a:xfrm rot="5400000">
            <a:off x="4913551" y="6676381"/>
            <a:ext cx="1926564" cy="31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14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Apollo Sun</a:t>
            </a:r>
            <a:r>
              <a:rPr lang="zh-CN" altLang="en-US" sz="1414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著</a:t>
            </a:r>
            <a:endParaRPr lang="en-US" sz="1414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BB7810-7150-D99D-C86A-ADC08B34FA45}"/>
              </a:ext>
            </a:extLst>
          </p:cNvPr>
          <p:cNvGrpSpPr/>
          <p:nvPr/>
        </p:nvGrpSpPr>
        <p:grpSpPr>
          <a:xfrm>
            <a:off x="672286" y="6635603"/>
            <a:ext cx="1232300" cy="1452431"/>
            <a:chOff x="9865694" y="5859974"/>
            <a:chExt cx="1651395" cy="1946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9F99C3-49DE-57B8-A08C-BD2D5CDA7BA7}"/>
                </a:ext>
              </a:extLst>
            </p:cNvPr>
            <p:cNvSpPr/>
            <p:nvPr/>
          </p:nvSpPr>
          <p:spPr>
            <a:xfrm>
              <a:off x="9865694" y="5859974"/>
              <a:ext cx="1598906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53B314-09BB-C955-C8ED-3CCA14AC5708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rimson Text" pitchFamily="2" charset="0"/>
                </a:rPr>
                <a:t>Trusted Expertise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9C74A2-9805-4489-567B-A9C886CFA7D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46C9B-F415-7188-5C0A-F05439ADED19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BC59A-F18C-4037-E09A-135542B4F369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CD3AF05-5F6C-C480-BC48-F80443563B48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787BF9F-2B72-34A2-02F2-6C4AEADC28D5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6568A48-BBFF-DF88-AABB-854BC4CB87F0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3D3D13F-35F8-8317-6057-9913008EB1B5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C93E890-840A-2A22-332A-44EAD02061F4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2591FF-E8E0-14D5-B0FB-0479077E0C8E}"/>
                </a:ext>
              </a:extLst>
            </p:cNvPr>
            <p:cNvSpPr txBox="1"/>
            <p:nvPr/>
          </p:nvSpPr>
          <p:spPr>
            <a:xfrm>
              <a:off x="9865694" y="5965713"/>
              <a:ext cx="1598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rimson Text" pitchFamily="2" charset="0"/>
                </a:rPr>
                <a:t>Proofbound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48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9A78F-C41A-661F-DA76-6F2F8FCDC1D6}"/>
              </a:ext>
            </a:extLst>
          </p:cNvPr>
          <p:cNvSpPr/>
          <p:nvPr/>
        </p:nvSpPr>
        <p:spPr>
          <a:xfrm>
            <a:off x="394662" y="7045695"/>
            <a:ext cx="1312607" cy="10836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9846E-4D34-9E0C-CD0C-220F05B9A3D0}"/>
              </a:ext>
            </a:extLst>
          </p:cNvPr>
          <p:cNvGrpSpPr/>
          <p:nvPr/>
        </p:nvGrpSpPr>
        <p:grpSpPr>
          <a:xfrm>
            <a:off x="6075825" y="119409"/>
            <a:ext cx="5601825" cy="8181200"/>
            <a:chOff x="6146614" y="367788"/>
            <a:chExt cx="5233380" cy="7559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080906-BADE-46AC-302E-34538B7B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614" y="367788"/>
              <a:ext cx="5036342" cy="75592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EE75E7-EAE8-CCF9-686E-4FA600DF715B}"/>
                </a:ext>
              </a:extLst>
            </p:cNvPr>
            <p:cNvSpPr txBox="1"/>
            <p:nvPr/>
          </p:nvSpPr>
          <p:spPr>
            <a:xfrm>
              <a:off x="6343650" y="616921"/>
              <a:ext cx="4457700" cy="200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45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Onchain Commerce Unveiled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317A2-0374-DE43-95DC-B1CFC9BF2EEC}"/>
                </a:ext>
              </a:extLst>
            </p:cNvPr>
            <p:cNvSpPr txBox="1"/>
            <p:nvPr/>
          </p:nvSpPr>
          <p:spPr>
            <a:xfrm>
              <a:off x="6343650" y="6887172"/>
              <a:ext cx="5036344" cy="89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29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Engineering the Next Era of Digital Trade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89D489-C4AC-21F4-6B06-0F88862F22C5}"/>
              </a:ext>
            </a:extLst>
          </p:cNvPr>
          <p:cNvGrpSpPr/>
          <p:nvPr/>
        </p:nvGrpSpPr>
        <p:grpSpPr>
          <a:xfrm>
            <a:off x="379501" y="651701"/>
            <a:ext cx="5088222" cy="6151560"/>
            <a:chOff x="375632" y="688175"/>
            <a:chExt cx="5036344" cy="6088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B27729-0EAB-461E-9356-1D1BE9721578}"/>
                </a:ext>
              </a:extLst>
            </p:cNvPr>
            <p:cNvSpPr txBox="1"/>
            <p:nvPr/>
          </p:nvSpPr>
          <p:spPr>
            <a:xfrm>
              <a:off x="2269745" y="688175"/>
              <a:ext cx="3142231" cy="12234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1" dirty="0">
                  <a:solidFill>
                    <a:schemeClr val="bg1"/>
                  </a:solidFill>
                  <a:latin typeface="Optima" panose="02000503060000020004" pitchFamily="2" charset="0"/>
                </a:rPr>
                <a:t>Apollo Sun is a serial entrepreneur who has founded many successful businesses in diverse fields, from real estate to health. </a:t>
              </a:r>
            </a:p>
            <a:p>
              <a:endParaRPr lang="en-US" sz="1061" dirty="0">
                <a:solidFill>
                  <a:schemeClr val="bg1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bg1"/>
                  </a:solidFill>
                  <a:latin typeface="Optima" panose="02000503060000020004" pitchFamily="2" charset="0"/>
                </a:rPr>
                <a:t>He and his wife live in Southern California and are active in numerous local philanthropic charities.</a:t>
              </a:r>
            </a:p>
            <a:p>
              <a:endParaRPr lang="en-US" sz="1061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50C0A-A8B7-3C0A-5FE9-0FD53158D162}"/>
                </a:ext>
              </a:extLst>
            </p:cNvPr>
            <p:cNvSpPr txBox="1"/>
            <p:nvPr/>
          </p:nvSpPr>
          <p:spPr>
            <a:xfrm>
              <a:off x="375632" y="2766686"/>
              <a:ext cx="5036344" cy="40103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In an era where centralized platforms dominate commerce, Onchain Commerce Unveiled: describes a pragmatic blueprint for decentralized trade powered by Web3. Drawing from blockchain's core principles, this book explores how entrepreneurs can build self-sustaining ecosystems that eliminate intermediaries, foster trust, and distribute value equitably.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At its heart are six foundational pillars: fair profit-sharing with automated mechanisms; stable token models backed by reserves; scalable growth ladders for merchants from solo operators to strategic networks; high-trust communities that transcend pyramid schemes; genuine shared revenue designs; and high-frequency applications addressing real-world business needs. These integrate into a robust framework where expenditures convert to assets, transactions drive rewards, and participants co-govern via DAOs.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For forward-thinking entrepreneurs, this isn't just theory—it's an opportunity to pioneer models like cross-chain participation and community-driven circulation, potentially scaling globally without traditional gatekeepers. The book highlights edge cases, such as token volatility tradeoffs and governance challenges, while offering implementation details grounded in Ethereum and offline-first tools.</a:t>
              </a:r>
            </a:p>
            <a:p>
              <a:endParaRPr lang="en-US" sz="1061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61" dirty="0">
                  <a:solidFill>
                    <a:schemeClr val="tx2"/>
                  </a:solidFill>
                  <a:latin typeface="Optima" panose="02000503060000020004" pitchFamily="2" charset="0"/>
                </a:rPr>
                <a:t>Rooted in practical insights, this guide equips readers to navigate the shift from control to collaboration. Whether biohacking supply chains or innovating in AI-driven markets, Onchain Commerce Unveiled provides concrete strategies for capturing emerging value in a decentralized future.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788841-7B45-A1AE-F513-A354F613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638" y="688175"/>
              <a:ext cx="1799882" cy="17953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2C03B3-E3ED-B2F4-1B0E-129580E5FB72}"/>
              </a:ext>
            </a:extLst>
          </p:cNvPr>
          <p:cNvSpPr txBox="1"/>
          <p:nvPr/>
        </p:nvSpPr>
        <p:spPr>
          <a:xfrm rot="5400000">
            <a:off x="4510175" y="1524045"/>
            <a:ext cx="2703008" cy="31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4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89615-F0E5-288C-83D1-A5730A4CB6B9}"/>
              </a:ext>
            </a:extLst>
          </p:cNvPr>
          <p:cNvSpPr txBox="1"/>
          <p:nvPr/>
        </p:nvSpPr>
        <p:spPr>
          <a:xfrm rot="5400000">
            <a:off x="4913551" y="6684953"/>
            <a:ext cx="1926564" cy="26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11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65EC0D-6D86-0B03-1683-24485568D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720" y="7097959"/>
            <a:ext cx="773801" cy="10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66A7-321A-5341-B4F4-6C592047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1BB80-22BD-5902-F6A2-9BC67DEF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" y="19186"/>
            <a:ext cx="11734588" cy="8504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DEF22-FE62-FDB4-2D25-8590E5D6C872}"/>
              </a:ext>
            </a:extLst>
          </p:cNvPr>
          <p:cNvSpPr txBox="1"/>
          <p:nvPr/>
        </p:nvSpPr>
        <p:spPr>
          <a:xfrm rot="5400000">
            <a:off x="4510175" y="1524045"/>
            <a:ext cx="2703008" cy="31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4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9B44-9AA8-4FB2-4C4F-FBAF572959ED}"/>
              </a:ext>
            </a:extLst>
          </p:cNvPr>
          <p:cNvSpPr txBox="1"/>
          <p:nvPr/>
        </p:nvSpPr>
        <p:spPr>
          <a:xfrm rot="5400000">
            <a:off x="4913551" y="6684953"/>
            <a:ext cx="1926564" cy="26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11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</p:spTree>
    <p:extLst>
      <p:ext uri="{BB962C8B-B14F-4D97-AF65-F5344CB8AC3E}">
        <p14:creationId xmlns:p14="http://schemas.microsoft.com/office/powerpoint/2010/main" val="186029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4734B-BF40-F815-D9AB-DBD95B4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799"/>
            <a:ext cx="11708927" cy="85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A8F9B-3BBD-F474-F15A-8DB73CC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7" y="651834"/>
            <a:ext cx="4766706" cy="71545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81F05C-8275-A657-8279-F3392281B6B9}"/>
              </a:ext>
            </a:extLst>
          </p:cNvPr>
          <p:cNvGrpSpPr/>
          <p:nvPr/>
        </p:nvGrpSpPr>
        <p:grpSpPr>
          <a:xfrm>
            <a:off x="5723142" y="4220518"/>
            <a:ext cx="2053063" cy="2456508"/>
            <a:chOff x="8130741" y="4095442"/>
            <a:chExt cx="764292" cy="91448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017ABC9-330E-2E59-5F1C-A4C304376D06}"/>
                </a:ext>
              </a:extLst>
            </p:cNvPr>
            <p:cNvSpPr/>
            <p:nvPr/>
          </p:nvSpPr>
          <p:spPr>
            <a:xfrm>
              <a:off x="8270158" y="4095442"/>
              <a:ext cx="476250" cy="666750"/>
            </a:xfrm>
            <a:custGeom>
              <a:avLst/>
              <a:gdLst>
                <a:gd name="connsiteX0" fmla="*/ 238125 w 476250"/>
                <a:gd name="connsiteY0" fmla="*/ 0 h 666750"/>
                <a:gd name="connsiteX1" fmla="*/ 476250 w 476250"/>
                <a:gd name="connsiteY1" fmla="*/ 166688 h 666750"/>
                <a:gd name="connsiteX2" fmla="*/ 476250 w 476250"/>
                <a:gd name="connsiteY2" fmla="*/ 500063 h 666750"/>
                <a:gd name="connsiteX3" fmla="*/ 238125 w 476250"/>
                <a:gd name="connsiteY3" fmla="*/ 666750 h 666750"/>
                <a:gd name="connsiteX4" fmla="*/ 0 w 476250"/>
                <a:gd name="connsiteY4" fmla="*/ 500063 h 666750"/>
                <a:gd name="connsiteX5" fmla="*/ 0 w 476250"/>
                <a:gd name="connsiteY5" fmla="*/ 16668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0" h="666750">
                  <a:moveTo>
                    <a:pt x="238125" y="0"/>
                  </a:moveTo>
                  <a:lnTo>
                    <a:pt x="476250" y="166688"/>
                  </a:lnTo>
                  <a:lnTo>
                    <a:pt x="476250" y="500063"/>
                  </a:lnTo>
                  <a:lnTo>
                    <a:pt x="238125" y="666750"/>
                  </a:lnTo>
                  <a:lnTo>
                    <a:pt x="0" y="500063"/>
                  </a:lnTo>
                  <a:lnTo>
                    <a:pt x="0" y="166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B30219-3872-17A4-DCBE-283B6B72C043}"/>
                </a:ext>
              </a:extLst>
            </p:cNvPr>
            <p:cNvSpPr/>
            <p:nvPr/>
          </p:nvSpPr>
          <p:spPr>
            <a:xfrm>
              <a:off x="8336833" y="4333567"/>
              <a:ext cx="142875" cy="190500"/>
            </a:xfrm>
            <a:custGeom>
              <a:avLst/>
              <a:gdLst>
                <a:gd name="connsiteX0" fmla="*/ 0 w 142875"/>
                <a:gd name="connsiteY0" fmla="*/ 0 h 190500"/>
                <a:gd name="connsiteX1" fmla="*/ 142875 w 142875"/>
                <a:gd name="connsiteY1" fmla="*/ 28575 h 190500"/>
                <a:gd name="connsiteX2" fmla="*/ 142875 w 142875"/>
                <a:gd name="connsiteY2" fmla="*/ 190500 h 190500"/>
                <a:gd name="connsiteX3" fmla="*/ 0 w 142875"/>
                <a:gd name="connsiteY3" fmla="*/ 1619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0"/>
                  </a:moveTo>
                  <a:lnTo>
                    <a:pt x="142875" y="28575"/>
                  </a:lnTo>
                  <a:lnTo>
                    <a:pt x="142875" y="190500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DBD0855-FF60-DB5C-42E7-D910A365F83D}"/>
                </a:ext>
              </a:extLst>
            </p:cNvPr>
            <p:cNvSpPr/>
            <p:nvPr/>
          </p:nvSpPr>
          <p:spPr>
            <a:xfrm>
              <a:off x="8536858" y="4333567"/>
              <a:ext cx="142875" cy="190500"/>
            </a:xfrm>
            <a:custGeom>
              <a:avLst/>
              <a:gdLst>
                <a:gd name="connsiteX0" fmla="*/ 0 w 142875"/>
                <a:gd name="connsiteY0" fmla="*/ 28575 h 190500"/>
                <a:gd name="connsiteX1" fmla="*/ 142875 w 142875"/>
                <a:gd name="connsiteY1" fmla="*/ 0 h 190500"/>
                <a:gd name="connsiteX2" fmla="*/ 142875 w 142875"/>
                <a:gd name="connsiteY2" fmla="*/ 161925 h 190500"/>
                <a:gd name="connsiteX3" fmla="*/ 0 w 1428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28575"/>
                  </a:moveTo>
                  <a:lnTo>
                    <a:pt x="142875" y="0"/>
                  </a:lnTo>
                  <a:lnTo>
                    <a:pt x="142875" y="161925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083F14-9416-37B0-B350-558526066F53}"/>
                </a:ext>
              </a:extLst>
            </p:cNvPr>
            <p:cNvSpPr/>
            <p:nvPr/>
          </p:nvSpPr>
          <p:spPr>
            <a:xfrm>
              <a:off x="8365408" y="4390717"/>
              <a:ext cx="85725" cy="14287"/>
            </a:xfrm>
            <a:custGeom>
              <a:avLst/>
              <a:gdLst>
                <a:gd name="connsiteX0" fmla="*/ 0 w 85725"/>
                <a:gd name="connsiteY0" fmla="*/ 0 h 14287"/>
                <a:gd name="connsiteX1" fmla="*/ 85725 w 8572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0"/>
                  </a:moveTo>
                  <a:lnTo>
                    <a:pt x="8572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E8552D4-BB9C-93EF-EC0B-64961B43030D}"/>
                </a:ext>
              </a:extLst>
            </p:cNvPr>
            <p:cNvSpPr/>
            <p:nvPr/>
          </p:nvSpPr>
          <p:spPr>
            <a:xfrm>
              <a:off x="8365408" y="4428817"/>
              <a:ext cx="66675" cy="14287"/>
            </a:xfrm>
            <a:custGeom>
              <a:avLst/>
              <a:gdLst>
                <a:gd name="connsiteX0" fmla="*/ 0 w 66675"/>
                <a:gd name="connsiteY0" fmla="*/ 0 h 14287"/>
                <a:gd name="connsiteX1" fmla="*/ 66675 w 6667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0"/>
                  </a:moveTo>
                  <a:lnTo>
                    <a:pt x="6667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5D6CDF-D967-4837-EFC3-2F96EC336FA9}"/>
                </a:ext>
              </a:extLst>
            </p:cNvPr>
            <p:cNvSpPr/>
            <p:nvPr/>
          </p:nvSpPr>
          <p:spPr>
            <a:xfrm>
              <a:off x="8565433" y="4390717"/>
              <a:ext cx="85725" cy="14287"/>
            </a:xfrm>
            <a:custGeom>
              <a:avLst/>
              <a:gdLst>
                <a:gd name="connsiteX0" fmla="*/ 0 w 85725"/>
                <a:gd name="connsiteY0" fmla="*/ 14288 h 14287"/>
                <a:gd name="connsiteX1" fmla="*/ 85725 w 8572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14288"/>
                  </a:moveTo>
                  <a:lnTo>
                    <a:pt x="8572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3CFBD8C-8543-9738-50F7-1C1734DC8A70}"/>
                </a:ext>
              </a:extLst>
            </p:cNvPr>
            <p:cNvSpPr/>
            <p:nvPr/>
          </p:nvSpPr>
          <p:spPr>
            <a:xfrm>
              <a:off x="8584483" y="4428817"/>
              <a:ext cx="66675" cy="14287"/>
            </a:xfrm>
            <a:custGeom>
              <a:avLst/>
              <a:gdLst>
                <a:gd name="connsiteX0" fmla="*/ 0 w 66675"/>
                <a:gd name="connsiteY0" fmla="*/ 14288 h 14287"/>
                <a:gd name="connsiteX1" fmla="*/ 66675 w 6667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14288"/>
                  </a:moveTo>
                  <a:lnTo>
                    <a:pt x="6667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ACA709-CAC4-CD34-6F3F-CDE18F9134ED}"/>
                </a:ext>
              </a:extLst>
            </p:cNvPr>
            <p:cNvSpPr txBox="1"/>
            <p:nvPr/>
          </p:nvSpPr>
          <p:spPr>
            <a:xfrm>
              <a:off x="8130741" y="4838060"/>
              <a:ext cx="764292" cy="171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spc="0" baseline="0" dirty="0">
                  <a:ln/>
                  <a:solidFill>
                    <a:srgbClr val="000000"/>
                  </a:solidFill>
                  <a:latin typeface="Cooper Black" panose="0208090404030B020404" pitchFamily="18" charset="77"/>
                  <a:cs typeface="Times New Roman"/>
                  <a:sym typeface="Times New Roman"/>
                  <a:rtl val="0"/>
                </a:rPr>
                <a:t>Proofbound</a:t>
              </a:r>
              <a:endParaRPr lang="en-US" sz="2800" spc="0" baseline="0" dirty="0">
                <a:ln/>
                <a:solidFill>
                  <a:srgbClr val="000000"/>
                </a:solidFill>
                <a:latin typeface="Cooper Black" panose="0208090404030B020404" pitchFamily="18" charset="77"/>
                <a:cs typeface="Times New Roman"/>
                <a:sym typeface="Times New Roman"/>
                <a:rtl val="0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762F1D3B-40D0-4105-B731-C71AD1791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0635" y="6464290"/>
            <a:ext cx="762000" cy="952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4451A6-DA2C-9ACC-DA79-DFF4AFFA0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876" y="2939733"/>
            <a:ext cx="1789561" cy="22369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81A237-2F05-1BFF-0713-81E53DE3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097" y="394204"/>
            <a:ext cx="2064705" cy="28217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1E2005-0815-8CC9-34B6-C9EE2AE03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2460" y="2174568"/>
            <a:ext cx="762000" cy="1041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71B9BB4-14DB-9881-3018-A1E0945C578F}"/>
              </a:ext>
            </a:extLst>
          </p:cNvPr>
          <p:cNvGrpSpPr/>
          <p:nvPr/>
        </p:nvGrpSpPr>
        <p:grpSpPr>
          <a:xfrm>
            <a:off x="572185" y="6677025"/>
            <a:ext cx="1060995" cy="897058"/>
            <a:chOff x="8624262" y="6696572"/>
            <a:chExt cx="1312607" cy="110979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BB3A05-56E9-6FF5-F842-5C15DA77AABA}"/>
                </a:ext>
              </a:extLst>
            </p:cNvPr>
            <p:cNvSpPr/>
            <p:nvPr/>
          </p:nvSpPr>
          <p:spPr>
            <a:xfrm>
              <a:off x="8624262" y="6696572"/>
              <a:ext cx="1312607" cy="108366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0F6BFFD-5750-164A-EEC7-F756B7A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7320" y="6748836"/>
              <a:ext cx="773801" cy="1057529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81208-94CF-A683-8CCF-B0270EB48286}"/>
              </a:ext>
            </a:extLst>
          </p:cNvPr>
          <p:cNvSpPr/>
          <p:nvPr/>
        </p:nvSpPr>
        <p:spPr>
          <a:xfrm>
            <a:off x="8989959" y="1736600"/>
            <a:ext cx="1598906" cy="1803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2F6AD2-CD60-6F71-7608-4A228CB35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835" y="2080846"/>
            <a:ext cx="899154" cy="122884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DE2FC7-FADC-1D0C-8F3C-1A2A5589B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2460" y="5630561"/>
            <a:ext cx="762000" cy="762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2B37918-ED45-A730-8B22-3D236F29D94B}"/>
              </a:ext>
            </a:extLst>
          </p:cNvPr>
          <p:cNvGrpSpPr/>
          <p:nvPr/>
        </p:nvGrpSpPr>
        <p:grpSpPr>
          <a:xfrm>
            <a:off x="9865694" y="5859974"/>
            <a:ext cx="1651395" cy="1946391"/>
            <a:chOff x="9865694" y="5859974"/>
            <a:chExt cx="1651395" cy="1946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A94FE-ADC9-D0C3-2C1B-AE45BDBEA6E2}"/>
                </a:ext>
              </a:extLst>
            </p:cNvPr>
            <p:cNvSpPr/>
            <p:nvPr/>
          </p:nvSpPr>
          <p:spPr>
            <a:xfrm>
              <a:off x="9865694" y="5859974"/>
              <a:ext cx="1598906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19DAEB-4553-B971-46A6-E00B2CE61BF0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rimson Text" pitchFamily="2" charset="0"/>
                </a:rPr>
                <a:t>Trusted Expertise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8973FBD-B24D-80C4-ECFD-4D4A7F5618C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C2581B7-6788-BCE1-3475-2E8AE553BA50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67D463A-4F90-4F03-71E8-FF31A8E9520F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8322BB3-73D9-C31E-52E1-1552BA1D59E5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5632D92-3B88-F715-6689-4D746296DF9A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35DC7C-6496-4CCA-9672-62DB55BE22A3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52B0F88-D90D-079D-E058-B5E309FD6FBD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1B1F72E-B4DC-5BBB-DC19-B94266445048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8B2C97-1E1A-AA40-C520-820C072B62F0}"/>
                </a:ext>
              </a:extLst>
            </p:cNvPr>
            <p:cNvSpPr txBox="1"/>
            <p:nvPr/>
          </p:nvSpPr>
          <p:spPr>
            <a:xfrm>
              <a:off x="9872462" y="6042211"/>
              <a:ext cx="1598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rimson Text" pitchFamily="2" charset="0"/>
                </a:rPr>
                <a:t>Proofbound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3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925</Words>
  <Application>Microsoft Macintosh PowerPoint</Application>
  <PresentationFormat>Custom</PresentationFormat>
  <Paragraphs>54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Microsoft YaHei UI</vt:lpstr>
      <vt:lpstr>Microsoft YaHei UI Light</vt:lpstr>
      <vt:lpstr>Aptos</vt:lpstr>
      <vt:lpstr>Aptos Display</vt:lpstr>
      <vt:lpstr>Arial</vt:lpstr>
      <vt:lpstr>Cooper Black</vt:lpstr>
      <vt:lpstr>Crimson Text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Sprague</dc:creator>
  <cp:lastModifiedBy>Richard Sprague</cp:lastModifiedBy>
  <cp:revision>30</cp:revision>
  <dcterms:created xsi:type="dcterms:W3CDTF">2025-05-29T18:05:33Z</dcterms:created>
  <dcterms:modified xsi:type="dcterms:W3CDTF">2025-07-31T17:55:20Z</dcterms:modified>
</cp:coreProperties>
</file>